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0"/>
  </p:notesMasterIdLst>
  <p:sldIdLst>
    <p:sldId id="256" r:id="rId2"/>
    <p:sldId id="261" r:id="rId3"/>
    <p:sldId id="262" r:id="rId4"/>
    <p:sldId id="257" r:id="rId5"/>
    <p:sldId id="259" r:id="rId6"/>
    <p:sldId id="258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17737-CC08-4A7F-807D-CE77624335E0}" type="datetimeFigureOut">
              <a:rPr lang="tr-TR" smtClean="0"/>
              <a:t>29.12.2015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E1CAD1-36D4-4029-BE16-7A1EB83C59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472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E93E-7303-4659-8283-A57FDC72F58C}" type="datetime1">
              <a:rPr lang="tr-TR" smtClean="0"/>
              <a:t>29.12.2015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F7B61-A11D-4060-89E8-0AAC8BDA4253}" type="datetime1">
              <a:rPr lang="tr-TR" smtClean="0"/>
              <a:t>29.12.2015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A881-B28B-4261-97FB-C86D075F75D1}" type="datetime1">
              <a:rPr lang="tr-TR" smtClean="0"/>
              <a:t>29.12.2015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CA3F9-3011-4DB5-840A-D42264E81C47}" type="datetime1">
              <a:rPr lang="tr-TR" smtClean="0"/>
              <a:t>29.12.2015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2BCC7-1EBF-4F1C-82A4-E239890D1AD5}" type="datetime1">
              <a:rPr lang="tr-TR" smtClean="0"/>
              <a:t>29.12.2015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8889F-41C5-4CF9-A3DA-48A78750AC6F}" type="datetime1">
              <a:rPr lang="tr-TR" smtClean="0"/>
              <a:t>29.12.2015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36000-569D-4E30-91BD-A39F31E39C26}" type="datetime1">
              <a:rPr lang="tr-TR" smtClean="0"/>
              <a:t>29.12.2015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28A32-59CB-4D72-A22F-1915F0C92335}" type="datetime1">
              <a:rPr lang="tr-TR" smtClean="0"/>
              <a:t>29.12.2015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42A3E-43D6-459E-94F7-28E0084834BF}" type="datetime1">
              <a:rPr lang="tr-TR" smtClean="0"/>
              <a:t>29.12.2015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BDC1E-6264-4EC5-9130-ACDC7C376E69}" type="datetime1">
              <a:rPr lang="tr-TR" smtClean="0"/>
              <a:t>29.12.2015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B9B7-726F-43B2-95A7-713E531AA225}" type="datetime1">
              <a:rPr lang="tr-TR" smtClean="0"/>
              <a:t>29.12.2015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tr-TR" smtClean="0"/>
              <a:t>ANKAHED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15BDF7B-9C7E-403E-9517-7D5B68AB11F2}" type="datetime1">
              <a:rPr lang="tr-TR" smtClean="0"/>
              <a:t>29.12.2015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/>
          </a:bodyPr>
          <a:lstStyle/>
          <a:p>
            <a:r>
              <a:rPr lang="tr-TR" sz="4400" b="1" dirty="0" smtClean="0">
                <a:solidFill>
                  <a:srgbClr val="FF0000"/>
                </a:solidFill>
              </a:rPr>
              <a:t>SÜRÜCÜ ADAYLARI VE SÜRÜCÜ MUAYENELERİ YÖNETMELİĞİ</a:t>
            </a:r>
            <a:br>
              <a:rPr lang="tr-TR" sz="4400" b="1" dirty="0" smtClean="0">
                <a:solidFill>
                  <a:srgbClr val="FF0000"/>
                </a:solidFill>
              </a:rPr>
            </a:br>
            <a:r>
              <a:rPr lang="tr-TR" sz="4400" b="1" dirty="0" smtClean="0">
                <a:solidFill>
                  <a:srgbClr val="FF0000"/>
                </a:solidFill>
              </a:rPr>
              <a:t>2015-YENİ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tr-TR" b="1" dirty="0" smtClean="0">
                <a:solidFill>
                  <a:schemeClr val="tx1"/>
                </a:solidFill>
              </a:rPr>
              <a:t>ANKAHED YÖNETİM </a:t>
            </a:r>
            <a:r>
              <a:rPr lang="tr-TR" b="1" dirty="0" smtClean="0">
                <a:solidFill>
                  <a:schemeClr val="tx1"/>
                </a:solidFill>
              </a:rPr>
              <a:t>KURULU</a:t>
            </a:r>
          </a:p>
          <a:p>
            <a:endParaRPr lang="tr-TR" b="1" dirty="0">
              <a:solidFill>
                <a:schemeClr val="tx1"/>
              </a:solidFill>
            </a:endParaRPr>
          </a:p>
          <a:p>
            <a:endParaRPr lang="tr-TR" b="1" dirty="0">
              <a:solidFill>
                <a:schemeClr val="tx1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952566"/>
            <a:ext cx="4446013" cy="1905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07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GENEL MUAYENEDE ARANACAK ŞARTLAR/ SAĞLIK SORUNLARI 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s) Derinlik duyusunun normal,</a:t>
            </a:r>
          </a:p>
          <a:p>
            <a:r>
              <a:rPr lang="tr-TR" dirty="0"/>
              <a:t> ş) </a:t>
            </a:r>
            <a:r>
              <a:rPr lang="tr-TR" dirty="0" err="1"/>
              <a:t>Pitozis-hemipitozis</a:t>
            </a:r>
            <a:r>
              <a:rPr lang="tr-TR" dirty="0"/>
              <a:t>,</a:t>
            </a:r>
          </a:p>
          <a:p>
            <a:r>
              <a:rPr lang="tr-TR" dirty="0"/>
              <a:t> t) </a:t>
            </a:r>
            <a:r>
              <a:rPr lang="tr-TR" dirty="0" err="1"/>
              <a:t>Diplopi</a:t>
            </a:r>
            <a:r>
              <a:rPr lang="tr-TR" dirty="0"/>
              <a:t> ve şaşılığı,</a:t>
            </a:r>
          </a:p>
          <a:p>
            <a:r>
              <a:rPr lang="tr-TR" dirty="0"/>
              <a:t> u) </a:t>
            </a:r>
            <a:r>
              <a:rPr lang="tr-TR" dirty="0" err="1"/>
              <a:t>Blefarospazm</a:t>
            </a:r>
            <a:r>
              <a:rPr lang="tr-TR" dirty="0"/>
              <a:t>, katarakt, afaki, </a:t>
            </a:r>
            <a:r>
              <a:rPr lang="tr-TR" dirty="0" err="1"/>
              <a:t>progresif</a:t>
            </a:r>
            <a:r>
              <a:rPr lang="tr-TR" dirty="0"/>
              <a:t> göz hastalığı,        </a:t>
            </a:r>
          </a:p>
          <a:p>
            <a:r>
              <a:rPr lang="tr-TR" dirty="0"/>
              <a:t> ü) </a:t>
            </a:r>
            <a:r>
              <a:rPr lang="tr-TR" dirty="0" err="1"/>
              <a:t>Monoküler</a:t>
            </a:r>
            <a:r>
              <a:rPr lang="tr-TR" dirty="0"/>
              <a:t> görme </a:t>
            </a:r>
            <a:r>
              <a:rPr lang="tr-TR" dirty="0" smtClean="0"/>
              <a:t>(</a:t>
            </a:r>
            <a:r>
              <a:rPr lang="tr-TR" dirty="0" err="1"/>
              <a:t>snellen</a:t>
            </a:r>
            <a:r>
              <a:rPr lang="tr-TR" dirty="0"/>
              <a:t> eşeli ile görme derecelerinin 5 inci maddenin ikinci fıkrasına </a:t>
            </a:r>
            <a:r>
              <a:rPr lang="tr-TR" dirty="0" smtClean="0"/>
              <a:t>uygun) 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olup </a:t>
            </a:r>
            <a:r>
              <a:rPr lang="tr-TR" dirty="0"/>
              <a:t>olmadığı yönünde değerlendirme yapılır.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074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RAPORU KİM DÜZENLER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Pratisyen tabip tarafından, sürücü/sürücü adayının genel sağlık durumuna ilişkin yazılı beyanı alınarak ikinci fıkrada tanımlanan durumlarının olup olmadığı yönünde ilk muayenesi yapılır. Bu Yönetmeliğe göre sürücülüğe </a:t>
            </a:r>
            <a:r>
              <a:rPr lang="tr-TR" b="1" dirty="0"/>
              <a:t>engel hali olmayanlara </a:t>
            </a:r>
            <a:r>
              <a:rPr lang="tr-TR" dirty="0"/>
              <a:t>muayeneyi yapan tabip tarafından uygun rapor verilir</a:t>
            </a:r>
            <a:r>
              <a:rPr lang="tr-TR" dirty="0" smtClean="0"/>
              <a:t>.</a:t>
            </a:r>
          </a:p>
          <a:p>
            <a:r>
              <a:rPr lang="tr-TR" dirty="0" smtClean="0"/>
              <a:t>Yapılan </a:t>
            </a:r>
            <a:r>
              <a:rPr lang="tr-TR" dirty="0"/>
              <a:t>muayene sonucunda, </a:t>
            </a:r>
            <a:r>
              <a:rPr lang="tr-TR" b="1" dirty="0"/>
              <a:t>sürücülüğe engel hali tespit edilen </a:t>
            </a:r>
            <a:r>
              <a:rPr lang="tr-TR" dirty="0"/>
              <a:t>veya ikinci fıkrada tanımlanan durumlardan bir veya birkaçının olması veya hakkında karar verilemeyen sürücü/sürücü adayının muayene bulguları ve sevke neden olan uzmanlık muayenesi hariç sürücü belgesi alabileceği sağlık raporunda belirtilir ve ilgili uzman tabip/tabiplere gönderilir.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90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YORUM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Bu alan da daha öncesine göre ; Muayene </a:t>
            </a:r>
            <a:r>
              <a:rPr lang="tr-TR" dirty="0"/>
              <a:t>ve raporlama yöntemi değiştirilmiş. </a:t>
            </a:r>
            <a:endParaRPr lang="tr-TR" dirty="0" smtClean="0"/>
          </a:p>
          <a:p>
            <a:r>
              <a:rPr lang="tr-TR" dirty="0" smtClean="0"/>
              <a:t>Sürücü </a:t>
            </a:r>
            <a:r>
              <a:rPr lang="tr-TR" dirty="0"/>
              <a:t>adayını muayene edecek olan pratisyen hekim normal olarak değerlendirdiği alanları raporunda normal olarak değerlendirip raporunu verir ve adayı ilgili uzmanlara sevk eder. </a:t>
            </a:r>
            <a:endParaRPr lang="tr-TR" dirty="0" smtClean="0"/>
          </a:p>
          <a:p>
            <a:r>
              <a:rPr lang="tr-TR" dirty="0" smtClean="0"/>
              <a:t>İlgili </a:t>
            </a:r>
            <a:r>
              <a:rPr lang="tr-TR" dirty="0"/>
              <a:t>uzmanların kendi uzmanlık alanlarıyla ilgili muayeneleri yapmaları ve kendi uzmanlık alanlarıyla ilgili rapor vermeleri halinde, sürücü sağlık raporu tamamlanmış olur.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durumda sürücü sağlık raporu hem pratisyen hekimin vereceği rapor hem de ilgili uzmanın vereceği raporla beraber geçerli olur.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95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GÖRME KESKİNLİĞİ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 Sürücü/sürücü adayının motorlu bir aracı kullanmak için gerekli olan yeterli görme keskinliğine sahip olduklarından emin olunması için uygun değerlendirilme yapılır. Kişilerin görme keskinliğinin yetersiz olduğuna ve/veya göze ait bir hastalığa dair bir şüphe söz konusu olduğunda, uzman tabip tarafından muayene edilir.</a:t>
            </a:r>
          </a:p>
          <a:p>
            <a:r>
              <a:rPr lang="tr-TR" dirty="0"/>
              <a:t>  </a:t>
            </a:r>
          </a:p>
          <a:p>
            <a:r>
              <a:rPr lang="tr-TR" dirty="0"/>
              <a:t>YORUM: Görme keskinliğinin yetersiz olduğu durumda ve/veya göze ait bir hastalık şüphesinde sürücü adayı uzman hekime sevk edilmek zorundadır. Bu durumda göz muayenesini uzman tabip yapacaktır.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73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BU RAPOR 1. BASAMAKTA </a:t>
            </a:r>
            <a:br>
              <a:rPr lang="tr-TR" dirty="0" smtClean="0"/>
            </a:br>
            <a:r>
              <a:rPr lang="tr-TR" dirty="0" smtClean="0"/>
              <a:t>VERİLEBİLİR Mİ?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u="sng" dirty="0" smtClean="0">
                <a:solidFill>
                  <a:srgbClr val="FF0000"/>
                </a:solidFill>
              </a:rPr>
              <a:t>Kayıtlı olan kişiyi </a:t>
            </a:r>
            <a:r>
              <a:rPr lang="tr-TR" dirty="0">
                <a:solidFill>
                  <a:srgbClr val="FF0000"/>
                </a:solidFill>
              </a:rPr>
              <a:t>muayene etmeden </a:t>
            </a:r>
            <a:r>
              <a:rPr lang="tr-TR" dirty="0" smtClean="0">
                <a:solidFill>
                  <a:srgbClr val="FF0000"/>
                </a:solidFill>
              </a:rPr>
              <a:t>önce;</a:t>
            </a:r>
          </a:p>
          <a:p>
            <a:r>
              <a:rPr lang="tr-TR" dirty="0"/>
              <a:t>H</a:t>
            </a:r>
            <a:r>
              <a:rPr lang="tr-TR" dirty="0" smtClean="0"/>
              <a:t>ukuki </a:t>
            </a:r>
            <a:r>
              <a:rPr lang="tr-TR" dirty="0"/>
              <a:t>ve tıbbi </a:t>
            </a:r>
            <a:r>
              <a:rPr lang="tr-TR" dirty="0" smtClean="0"/>
              <a:t>bilgi ve mevzuat anlamında temel yeterliliğimiz varsa,</a:t>
            </a:r>
          </a:p>
          <a:p>
            <a:r>
              <a:rPr lang="tr-TR" dirty="0" smtClean="0"/>
              <a:t>Kişinin geçmiş sağlık </a:t>
            </a:r>
            <a:r>
              <a:rPr lang="tr-TR" dirty="0" smtClean="0"/>
              <a:t>kayıtlarını </a:t>
            </a:r>
            <a:r>
              <a:rPr lang="tr-TR" dirty="0" smtClean="0"/>
              <a:t>değerlendirme imkanına sahip isek,</a:t>
            </a:r>
          </a:p>
          <a:p>
            <a:r>
              <a:rPr lang="tr-TR" dirty="0" smtClean="0"/>
              <a:t>İyi bir </a:t>
            </a:r>
            <a:r>
              <a:rPr lang="tr-TR" dirty="0" err="1" smtClean="0"/>
              <a:t>anemnez</a:t>
            </a:r>
            <a:r>
              <a:rPr lang="tr-TR" dirty="0" smtClean="0"/>
              <a:t> ve harici ve klinik muayene imkanı varsa </a:t>
            </a:r>
            <a:endParaRPr lang="tr-TR" dirty="0"/>
          </a:p>
          <a:p>
            <a:r>
              <a:rPr lang="tr-TR" dirty="0" smtClean="0"/>
              <a:t>Klinik Muayene </a:t>
            </a:r>
            <a:r>
              <a:rPr lang="tr-TR" dirty="0" smtClean="0"/>
              <a:t>için </a:t>
            </a:r>
            <a:r>
              <a:rPr lang="tr-TR" dirty="0" smtClean="0"/>
              <a:t>;Araç, gereç ve gerekli ekipman </a:t>
            </a:r>
            <a:r>
              <a:rPr lang="tr-TR" dirty="0"/>
              <a:t>ile </a:t>
            </a:r>
            <a:r>
              <a:rPr lang="tr-TR" dirty="0" smtClean="0"/>
              <a:t>desteklenmişsem </a:t>
            </a:r>
            <a:endParaRPr lang="tr-TR" dirty="0" smtClean="0"/>
          </a:p>
          <a:p>
            <a:r>
              <a:rPr lang="tr-TR" dirty="0" smtClean="0"/>
              <a:t>Gerektiğinde </a:t>
            </a:r>
            <a:r>
              <a:rPr lang="tr-TR" dirty="0" err="1" smtClean="0"/>
              <a:t>Lab</a:t>
            </a:r>
            <a:r>
              <a:rPr lang="tr-TR" dirty="0" smtClean="0"/>
              <a:t>. Testlerini yapma imkanım var ise,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EVET...!!!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48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NE ARAMALIYIM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Muayenesi yapılan kayıtlı olan kişide ;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/>
              <a:t>A</a:t>
            </a:r>
            <a:r>
              <a:rPr lang="tr-TR" dirty="0" smtClean="0"/>
              <a:t>- Bireye yönelik</a:t>
            </a:r>
            <a:br>
              <a:rPr lang="tr-TR" dirty="0" smtClean="0"/>
            </a:br>
            <a:r>
              <a:rPr lang="tr-TR" dirty="0" smtClean="0"/>
              <a:t>B- Topluma Yönelik hangi riskler mevcut ???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Mevcut riskleri Sürücü Sağlık Muayeneleri yönetmeliğine göre değerlendirebilecek imkan var mı? </a:t>
            </a:r>
            <a:br>
              <a:rPr lang="tr-TR" dirty="0" smtClean="0"/>
            </a:br>
            <a:r>
              <a:rPr lang="tr-TR" dirty="0" smtClean="0"/>
              <a:t>İletişim , danışmanlık ve bilgilendirme yapılabiliyor mu ?</a:t>
            </a:r>
          </a:p>
          <a:p>
            <a:r>
              <a:rPr lang="tr-TR" dirty="0" smtClean="0"/>
              <a:t>Şüpheli bir durum da sevk/ konsültasyon imkanı ve bununla ilgili bir akış şeması mevcut mu?</a:t>
            </a:r>
          </a:p>
          <a:p>
            <a:r>
              <a:rPr lang="tr-TR" dirty="0" smtClean="0"/>
              <a:t>İlgili uzmanlık alanlarıyla alakalı </a:t>
            </a:r>
            <a:r>
              <a:rPr lang="tr-TR" dirty="0" err="1" smtClean="0"/>
              <a:t>konsültan</a:t>
            </a:r>
            <a:r>
              <a:rPr lang="tr-TR" dirty="0" smtClean="0"/>
              <a:t> hastane / Hekim belirlenmiş mi? İletişim bilgileri var mı?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81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RAPORDA DİKKAT EDİLMESİ GEREKENLER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Muayenemizi ; Sürücü Sağlık Şartları yönetmelik kriterlerine göre yaptığımızı </a:t>
            </a:r>
          </a:p>
          <a:p>
            <a:r>
              <a:rPr lang="tr-TR" dirty="0" smtClean="0"/>
              <a:t>Gerektiğinde, </a:t>
            </a:r>
            <a:r>
              <a:rPr lang="tr-TR" dirty="0" err="1" smtClean="0"/>
              <a:t>Anemnez</a:t>
            </a:r>
            <a:r>
              <a:rPr lang="tr-TR" dirty="0" smtClean="0"/>
              <a:t> ve </a:t>
            </a:r>
            <a:r>
              <a:rPr lang="tr-TR" dirty="0"/>
              <a:t>konsültasyon cevabına istinaden karar </a:t>
            </a:r>
            <a:r>
              <a:rPr lang="tr-TR" dirty="0" smtClean="0"/>
              <a:t>verdiğimizi,</a:t>
            </a:r>
            <a:endParaRPr lang="tr-TR" dirty="0"/>
          </a:p>
          <a:p>
            <a:r>
              <a:rPr lang="tr-TR" dirty="0"/>
              <a:t>Kişinin kendi beyanının da </a:t>
            </a:r>
            <a:r>
              <a:rPr lang="tr-TR" dirty="0" smtClean="0"/>
              <a:t>yazılı olarak alınarak , bu beyanın esas alındığını,</a:t>
            </a:r>
            <a:endParaRPr lang="tr-TR" dirty="0"/>
          </a:p>
          <a:p>
            <a:r>
              <a:rPr lang="tr-TR" dirty="0"/>
              <a:t>Çalıştığımız </a:t>
            </a:r>
            <a:r>
              <a:rPr lang="tr-TR" dirty="0" smtClean="0"/>
              <a:t>1. Basamak Sağlık kurumu olan ASM /AHB  olanaklarını,</a:t>
            </a:r>
            <a:endParaRPr lang="tr-TR" dirty="0"/>
          </a:p>
          <a:p>
            <a:r>
              <a:rPr lang="tr-TR" dirty="0"/>
              <a:t>Muayene saati ve </a:t>
            </a:r>
            <a:r>
              <a:rPr lang="tr-TR" dirty="0" smtClean="0"/>
              <a:t>tarihini,</a:t>
            </a:r>
            <a:endParaRPr lang="tr-TR" dirty="0"/>
          </a:p>
          <a:p>
            <a:r>
              <a:rPr lang="tr-TR" dirty="0" smtClean="0"/>
              <a:t>Kayıtlı Olan Kişinin Kimlik tespitini,</a:t>
            </a:r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863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RAPORDA DİKKAT EDİLMESİ GEREKENLER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r>
              <a:rPr lang="tr-TR" dirty="0" smtClean="0"/>
              <a:t>Mevcut Harici ve Klinik muayene verilerini,</a:t>
            </a:r>
          </a:p>
          <a:p>
            <a:r>
              <a:rPr lang="tr-TR" dirty="0" smtClean="0"/>
              <a:t>Yapılan muayenelerinin hangilerinin yapılamadığı,</a:t>
            </a:r>
          </a:p>
          <a:p>
            <a:r>
              <a:rPr lang="tr-TR" dirty="0" smtClean="0"/>
              <a:t>Varsa Sağlık kayıtlarından almış olduğu eski tanıları,</a:t>
            </a:r>
          </a:p>
          <a:p>
            <a:r>
              <a:rPr lang="tr-TR" dirty="0" smtClean="0"/>
              <a:t>Gerekiyorsa </a:t>
            </a:r>
            <a:r>
              <a:rPr lang="tr-TR" dirty="0" err="1" smtClean="0"/>
              <a:t>lab</a:t>
            </a:r>
            <a:r>
              <a:rPr lang="tr-TR" dirty="0" smtClean="0"/>
              <a:t>. bulgularını,</a:t>
            </a:r>
          </a:p>
          <a:p>
            <a:r>
              <a:rPr lang="tr-TR" dirty="0" smtClean="0"/>
              <a:t>Hangi sınıf ehliyete yönelik muayenenin yapıldığını,</a:t>
            </a:r>
          </a:p>
          <a:p>
            <a:r>
              <a:rPr lang="tr-TR" dirty="0" smtClean="0"/>
              <a:t>Konsültasyon istenmiş ise, hangi amaca yönelik istendiği ve neticesini</a:t>
            </a:r>
          </a:p>
          <a:p>
            <a:r>
              <a:rPr lang="tr-TR" dirty="0" smtClean="0"/>
              <a:t>Konsültasyon tarihi, saati , protokol numarası ve kliniğini </a:t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Raporlara yazılmalıdır..!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22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KAYIT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AHBS ( Aile Hekimliği Bilgi Sistemi ) </a:t>
            </a:r>
            <a:endParaRPr lang="tr-TR" dirty="0"/>
          </a:p>
          <a:p>
            <a:endParaRPr lang="tr-TR" dirty="0"/>
          </a:p>
          <a:p>
            <a:r>
              <a:rPr lang="tr-TR" dirty="0" smtClean="0"/>
              <a:t>Kişinin, kendi yazılı beyanını ( Kişisel Sağlık Bilgi Formu . Ek Form : 6 )</a:t>
            </a:r>
          </a:p>
          <a:p>
            <a:endParaRPr lang="tr-TR" dirty="0"/>
          </a:p>
          <a:p>
            <a:r>
              <a:rPr lang="tr-TR" dirty="0" smtClean="0"/>
              <a:t>Verilen </a:t>
            </a:r>
            <a:r>
              <a:rPr lang="tr-TR" dirty="0"/>
              <a:t>raporun bir örneğini saklamalıyız.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984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YÖNETMELİK DEĞİŞİKLİĞİ..!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SÜRÜCÜ ADAYLARI VE SÜRÜCÜLERDE ARANACAK </a:t>
            </a:r>
            <a:r>
              <a:rPr lang="tr-TR" dirty="0" smtClean="0">
                <a:solidFill>
                  <a:srgbClr val="FF0000"/>
                </a:solidFill>
              </a:rPr>
              <a:t>SAĞLIK  ŞARTLARI </a:t>
            </a:r>
            <a:r>
              <a:rPr lang="tr-TR" dirty="0">
                <a:solidFill>
                  <a:srgbClr val="FF0000"/>
                </a:solidFill>
              </a:rPr>
              <a:t>İLE MUAYENELERİNE DAİR YÖNETMELİK </a:t>
            </a:r>
            <a:r>
              <a:rPr lang="tr-TR" dirty="0" smtClean="0">
                <a:solidFill>
                  <a:srgbClr val="FF0000"/>
                </a:solidFill>
              </a:rPr>
              <a:t>DEĞİŞTİ…</a:t>
            </a:r>
            <a:endParaRPr lang="tr-TR" dirty="0">
              <a:solidFill>
                <a:srgbClr val="FF0000"/>
              </a:solidFill>
            </a:endParaRP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smtClean="0"/>
              <a:t>29 </a:t>
            </a:r>
            <a:r>
              <a:rPr lang="tr-TR" dirty="0"/>
              <a:t>Aralık 2015 tarihinde, 29577 sayılı Resmi Gazetede yayınlanan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“ </a:t>
            </a:r>
            <a:r>
              <a:rPr lang="tr-TR" dirty="0"/>
              <a:t>Sürücü Adayları ve Sürücülerde Aranacak Sağlık Şartları ile Muayenelerine Dair Yönetmelik” değişti. Yeni yönetmelik ile birlikte ehliyet raporlarında yeni muayene şartları ve ehliyet alabilmek için yeni kurallar getirildi. 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115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EHLİYET SINIFLARI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A1 Sınıfı </a:t>
            </a:r>
            <a:r>
              <a:rPr lang="tr-TR" dirty="0">
                <a:solidFill>
                  <a:srgbClr val="FF0000"/>
                </a:solidFill>
              </a:rPr>
              <a:t>Sürücü </a:t>
            </a:r>
            <a:r>
              <a:rPr lang="tr-TR" dirty="0" smtClean="0">
                <a:solidFill>
                  <a:srgbClr val="FF0000"/>
                </a:solidFill>
              </a:rPr>
              <a:t>Belgesi ; </a:t>
            </a:r>
            <a:r>
              <a:rPr lang="tr-TR" dirty="0"/>
              <a:t>(Motorlu Bisiklet kullanacaklar için)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A2 Sınıfı </a:t>
            </a:r>
            <a:r>
              <a:rPr lang="tr-TR" dirty="0">
                <a:solidFill>
                  <a:srgbClr val="FF0000"/>
                </a:solidFill>
              </a:rPr>
              <a:t>Sürücü </a:t>
            </a:r>
            <a:r>
              <a:rPr lang="tr-TR" dirty="0" smtClean="0">
                <a:solidFill>
                  <a:srgbClr val="FF0000"/>
                </a:solidFill>
              </a:rPr>
              <a:t>Belgesi ; </a:t>
            </a:r>
            <a:r>
              <a:rPr lang="tr-TR" dirty="0"/>
              <a:t>(Motosiklet kullanacaklar için)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B Sınıfı </a:t>
            </a:r>
            <a:r>
              <a:rPr lang="tr-TR" dirty="0">
                <a:solidFill>
                  <a:srgbClr val="FF0000"/>
                </a:solidFill>
              </a:rPr>
              <a:t>Sürücü </a:t>
            </a:r>
            <a:r>
              <a:rPr lang="tr-TR" dirty="0" smtClean="0">
                <a:solidFill>
                  <a:srgbClr val="FF0000"/>
                </a:solidFill>
              </a:rPr>
              <a:t>Belgesi ; </a:t>
            </a:r>
            <a:r>
              <a:rPr lang="tr-TR" dirty="0"/>
              <a:t>(Otomobil, Minibüs veya Kamyonet Kullanacaklar için)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C Sınıfı </a:t>
            </a:r>
            <a:r>
              <a:rPr lang="tr-TR" dirty="0">
                <a:solidFill>
                  <a:srgbClr val="FF0000"/>
                </a:solidFill>
              </a:rPr>
              <a:t>Sürücü </a:t>
            </a:r>
            <a:r>
              <a:rPr lang="tr-TR" dirty="0" smtClean="0">
                <a:solidFill>
                  <a:srgbClr val="FF0000"/>
                </a:solidFill>
              </a:rPr>
              <a:t>Belgesi ; </a:t>
            </a:r>
            <a:r>
              <a:rPr lang="tr-TR" dirty="0"/>
              <a:t>(Kamyon kullanacaklar için)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D Sınıfı </a:t>
            </a:r>
            <a:r>
              <a:rPr lang="tr-TR" dirty="0">
                <a:solidFill>
                  <a:srgbClr val="FF0000"/>
                </a:solidFill>
              </a:rPr>
              <a:t>Sürücü </a:t>
            </a:r>
            <a:r>
              <a:rPr lang="tr-TR" dirty="0" smtClean="0">
                <a:solidFill>
                  <a:srgbClr val="FF0000"/>
                </a:solidFill>
              </a:rPr>
              <a:t>Belgesi ; </a:t>
            </a:r>
            <a:r>
              <a:rPr lang="tr-TR" dirty="0"/>
              <a:t>(Çekici kullanacaklar için)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E Sınıfı </a:t>
            </a:r>
            <a:r>
              <a:rPr lang="tr-TR" dirty="0">
                <a:solidFill>
                  <a:srgbClr val="FF0000"/>
                </a:solidFill>
              </a:rPr>
              <a:t>Sürücü </a:t>
            </a:r>
            <a:r>
              <a:rPr lang="tr-TR" dirty="0" smtClean="0">
                <a:solidFill>
                  <a:srgbClr val="FF0000"/>
                </a:solidFill>
              </a:rPr>
              <a:t>Belgesi ; </a:t>
            </a:r>
            <a:r>
              <a:rPr lang="tr-TR" dirty="0"/>
              <a:t>(Otobüs kullanacaklar için)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F Sınıfı </a:t>
            </a:r>
            <a:r>
              <a:rPr lang="tr-TR" dirty="0">
                <a:solidFill>
                  <a:srgbClr val="FF0000"/>
                </a:solidFill>
              </a:rPr>
              <a:t>Sürücü Belgesi </a:t>
            </a:r>
            <a:r>
              <a:rPr lang="tr-TR" dirty="0" smtClean="0">
                <a:solidFill>
                  <a:srgbClr val="FF0000"/>
                </a:solidFill>
              </a:rPr>
              <a:t>; </a:t>
            </a:r>
            <a:r>
              <a:rPr lang="tr-TR" dirty="0" smtClean="0"/>
              <a:t>(</a:t>
            </a:r>
            <a:r>
              <a:rPr lang="tr-TR" dirty="0"/>
              <a:t>Lastik tekerlekli traktör kullanacaklar için)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G Sınıfı </a:t>
            </a:r>
            <a:r>
              <a:rPr lang="tr-TR" dirty="0">
                <a:solidFill>
                  <a:srgbClr val="FF0000"/>
                </a:solidFill>
              </a:rPr>
              <a:t>Sürücü </a:t>
            </a:r>
            <a:r>
              <a:rPr lang="tr-TR" dirty="0" smtClean="0">
                <a:solidFill>
                  <a:srgbClr val="FF0000"/>
                </a:solidFill>
              </a:rPr>
              <a:t>Belgesi ;  </a:t>
            </a:r>
            <a:r>
              <a:rPr lang="tr-TR" dirty="0"/>
              <a:t>(İş makinesi türünden motorlu araçları kullanacaklar için)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H Sınıfı </a:t>
            </a:r>
            <a:r>
              <a:rPr lang="tr-TR" dirty="0">
                <a:solidFill>
                  <a:srgbClr val="FF0000"/>
                </a:solidFill>
              </a:rPr>
              <a:t>Sürücü Belgesi </a:t>
            </a:r>
            <a:r>
              <a:rPr lang="tr-TR" dirty="0" smtClean="0">
                <a:solidFill>
                  <a:srgbClr val="FF0000"/>
                </a:solidFill>
              </a:rPr>
              <a:t>; </a:t>
            </a:r>
            <a:r>
              <a:rPr lang="tr-TR" dirty="0" smtClean="0"/>
              <a:t>(</a:t>
            </a:r>
            <a:r>
              <a:rPr lang="tr-TR" dirty="0"/>
              <a:t>Hasta ve Sakatların kullanabileceği biçimde özel tertibatlı olarak, imal, tadil veya </a:t>
            </a:r>
            <a:r>
              <a:rPr lang="tr-TR" dirty="0" smtClean="0"/>
              <a:t> teçhiz </a:t>
            </a:r>
            <a:r>
              <a:rPr lang="tr-TR" dirty="0"/>
              <a:t>edilmiş motosiklet veya otomobil türünden araçları kullanacaklar için)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K Sınıfı </a:t>
            </a:r>
            <a:r>
              <a:rPr lang="tr-TR" dirty="0">
                <a:solidFill>
                  <a:srgbClr val="FF0000"/>
                </a:solidFill>
              </a:rPr>
              <a:t>Sürücü </a:t>
            </a:r>
            <a:r>
              <a:rPr lang="tr-TR" dirty="0" smtClean="0">
                <a:solidFill>
                  <a:srgbClr val="FF0000"/>
                </a:solidFill>
              </a:rPr>
              <a:t>Belgesi ;  </a:t>
            </a:r>
            <a:r>
              <a:rPr lang="tr-TR" dirty="0"/>
              <a:t>(Sürücü Adaylarının alacağı sürücü belgesi sınıfına uyan araçları sürmeyi </a:t>
            </a:r>
            <a:r>
              <a:rPr lang="tr-TR" dirty="0" smtClean="0"/>
              <a:t>öğrenmeleri </a:t>
            </a:r>
            <a:r>
              <a:rPr lang="tr-TR" dirty="0"/>
              <a:t>için</a:t>
            </a:r>
            <a:r>
              <a:rPr lang="tr-TR" dirty="0" smtClean="0"/>
              <a:t>)</a:t>
            </a:r>
          </a:p>
          <a:p>
            <a:endParaRPr lang="tr-TR" dirty="0" smtClean="0"/>
          </a:p>
          <a:p>
            <a:pPr marL="514350" indent="-514350">
              <a:buAutoNum type="alphaUcParenR"/>
            </a:pPr>
            <a:r>
              <a:rPr lang="tr-TR" dirty="0" smtClean="0">
                <a:solidFill>
                  <a:srgbClr val="FF0000"/>
                </a:solidFill>
              </a:rPr>
              <a:t>Birinci </a:t>
            </a:r>
            <a:r>
              <a:rPr lang="tr-TR" dirty="0">
                <a:solidFill>
                  <a:srgbClr val="FF0000"/>
                </a:solidFill>
              </a:rPr>
              <a:t>grup</a:t>
            </a:r>
            <a:r>
              <a:rPr lang="tr-TR" dirty="0"/>
              <a:t>: M, A1, A2, A, B1, B, BE ve F </a:t>
            </a:r>
            <a:r>
              <a:rPr lang="tr-TR" dirty="0" smtClean="0"/>
              <a:t>sınıfları,</a:t>
            </a:r>
          </a:p>
          <a:p>
            <a:pPr marL="514350" indent="-514350">
              <a:buAutoNum type="alphaUcParenR"/>
            </a:pPr>
            <a:r>
              <a:rPr lang="tr-TR" dirty="0" smtClean="0">
                <a:solidFill>
                  <a:srgbClr val="FF0000"/>
                </a:solidFill>
              </a:rPr>
              <a:t>İkinci </a:t>
            </a:r>
            <a:r>
              <a:rPr lang="tr-TR" dirty="0">
                <a:solidFill>
                  <a:srgbClr val="FF0000"/>
                </a:solidFill>
              </a:rPr>
              <a:t>grup: </a:t>
            </a:r>
            <a:r>
              <a:rPr lang="tr-TR" dirty="0"/>
              <a:t>C1, C1E, C, CE, D1, D1E, D, DE ve G sınıfları</a:t>
            </a:r>
            <a:r>
              <a:rPr lang="tr-TR" dirty="0" smtClean="0"/>
              <a:t>. 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3383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EHLİYET RAPORLARI</a:t>
            </a:r>
            <a:br>
              <a:rPr lang="tr-TR" dirty="0" smtClean="0"/>
            </a:br>
            <a:r>
              <a:rPr lang="tr-TR" dirty="0" smtClean="0"/>
              <a:t>KİMLER VEREBİLİR?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YENİ MADDE 4 – (1) Sürücü ve sürücü adaylarının muayeneleri;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smtClean="0"/>
              <a:t>1-Sağlık </a:t>
            </a:r>
            <a:r>
              <a:rPr lang="tr-TR" b="1" dirty="0"/>
              <a:t>Bakanlığına ve üniversitelere bağlı sağlık tesisleri</a:t>
            </a:r>
            <a:r>
              <a:rPr lang="tr-TR" dirty="0"/>
              <a:t>,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2-Aile </a:t>
            </a:r>
            <a:r>
              <a:rPr lang="tr-TR" b="1" dirty="0"/>
              <a:t>sağlığı merkezleri </a:t>
            </a:r>
            <a:r>
              <a:rPr lang="tr-TR" dirty="0"/>
              <a:t>,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b="1" dirty="0" smtClean="0"/>
              <a:t>3-Sağlık </a:t>
            </a:r>
            <a:r>
              <a:rPr lang="tr-TR" b="1" dirty="0"/>
              <a:t>Bakanlığınca ruhsatlandırılan özel sağlık kuruluşlarında görevli tabip veya uzman tabip </a:t>
            </a:r>
            <a:r>
              <a:rPr lang="tr-TR" dirty="0"/>
              <a:t>tarafından bu </a:t>
            </a:r>
            <a:r>
              <a:rPr lang="tr-TR" dirty="0" smtClean="0"/>
              <a:t>yönetmelik </a:t>
            </a:r>
            <a:r>
              <a:rPr lang="tr-TR" dirty="0"/>
              <a:t>hükümlerine göre yapılır ve sağlık raporu düzenlenir. </a:t>
            </a:r>
            <a:endParaRPr lang="tr-TR" dirty="0" smtClean="0"/>
          </a:p>
          <a:p>
            <a:r>
              <a:rPr lang="tr-TR" dirty="0"/>
              <a:t>Emniyet Genel Müdürlüğü ve Jandarma Genel Komutanlığınca verilen eğitim sonrasında sürücü belgesi alacak personelin sağlık raporları </a:t>
            </a:r>
            <a:r>
              <a:rPr lang="tr-TR" b="1" dirty="0"/>
              <a:t>kendi kurum tabipliklerince</a:t>
            </a:r>
            <a:r>
              <a:rPr lang="tr-TR" dirty="0"/>
              <a:t> de </a:t>
            </a:r>
            <a:r>
              <a:rPr lang="tr-TR" dirty="0" smtClean="0"/>
              <a:t>verilebilir.</a:t>
            </a:r>
            <a:br>
              <a:rPr lang="tr-TR" dirty="0" smtClean="0"/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27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KİMLER VEREBİLİR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Sağlık Bakanlığına ve Üniversitelere bağlı sağlık tesisleri ;  </a:t>
            </a:r>
            <a:r>
              <a:rPr lang="tr-TR" sz="3600" dirty="0" smtClean="0">
                <a:solidFill>
                  <a:srgbClr val="FF0000"/>
                </a:solidFill>
              </a:rPr>
              <a:t>Heyet Raporu – Ücretli</a:t>
            </a:r>
          </a:p>
          <a:p>
            <a:endParaRPr lang="tr-TR" dirty="0" smtClean="0"/>
          </a:p>
          <a:p>
            <a:r>
              <a:rPr lang="tr-TR" b="1" dirty="0" smtClean="0"/>
              <a:t>ASM- </a:t>
            </a:r>
            <a:r>
              <a:rPr lang="tr-TR" b="1" dirty="0" smtClean="0"/>
              <a:t>Aile Hekimleri ;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sz="3600" dirty="0" smtClean="0">
                <a:solidFill>
                  <a:srgbClr val="FF0000"/>
                </a:solidFill>
              </a:rPr>
              <a:t>Tek </a:t>
            </a:r>
            <a:r>
              <a:rPr lang="tr-TR" sz="3600" dirty="0" smtClean="0">
                <a:solidFill>
                  <a:srgbClr val="FF0000"/>
                </a:solidFill>
              </a:rPr>
              <a:t>Hekim – Ücretsiz</a:t>
            </a:r>
          </a:p>
          <a:p>
            <a:endParaRPr lang="tr-TR" dirty="0" smtClean="0"/>
          </a:p>
          <a:p>
            <a:r>
              <a:rPr lang="tr-TR" b="1" dirty="0" smtClean="0"/>
              <a:t>Sağlık </a:t>
            </a:r>
            <a:r>
              <a:rPr lang="tr-TR" b="1" dirty="0"/>
              <a:t>Bakanlığınca ruhsatlandırılan özel sağlık kuruluşlarında </a:t>
            </a:r>
            <a:r>
              <a:rPr lang="tr-TR" sz="3600" dirty="0" smtClean="0">
                <a:solidFill>
                  <a:srgbClr val="FF0000"/>
                </a:solidFill>
              </a:rPr>
              <a:t>Tek </a:t>
            </a:r>
            <a:r>
              <a:rPr lang="tr-TR" sz="3600" dirty="0" smtClean="0">
                <a:solidFill>
                  <a:srgbClr val="FF0000"/>
                </a:solidFill>
              </a:rPr>
              <a:t>Hekim – Ücretli 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39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KİMLER VEREBİLİR 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YORUM: Eski </a:t>
            </a:r>
            <a:r>
              <a:rPr lang="tr-TR" dirty="0" smtClean="0">
                <a:solidFill>
                  <a:srgbClr val="FF0000"/>
                </a:solidFill>
              </a:rPr>
              <a:t>Yönetmelik ile ;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Toplum </a:t>
            </a:r>
            <a:r>
              <a:rPr lang="tr-TR" dirty="0"/>
              <a:t>Sağlığı </a:t>
            </a:r>
            <a:r>
              <a:rPr lang="tr-TR" dirty="0" smtClean="0"/>
              <a:t>Merkezlerinin (TSM ) </a:t>
            </a:r>
            <a:r>
              <a:rPr lang="tr-TR" dirty="0"/>
              <a:t>bu raporu verme yetkisi </a:t>
            </a:r>
            <a:r>
              <a:rPr lang="tr-TR" dirty="0" smtClean="0"/>
              <a:t>kaldırılmıştır. </a:t>
            </a:r>
          </a:p>
          <a:p>
            <a:r>
              <a:rPr lang="tr-TR" dirty="0" smtClean="0"/>
              <a:t>Aile </a:t>
            </a:r>
            <a:r>
              <a:rPr lang="tr-TR" dirty="0"/>
              <a:t>Sağlığı </a:t>
            </a:r>
            <a:r>
              <a:rPr lang="tr-TR" dirty="0" smtClean="0"/>
              <a:t>Merkezleri (ASM ) eklenmiştir. </a:t>
            </a:r>
            <a:r>
              <a:rPr lang="tr-TR" dirty="0"/>
              <a:t> </a:t>
            </a:r>
            <a:r>
              <a:rPr lang="tr-TR" dirty="0" smtClean="0"/>
              <a:t>Ancak burada geçen ASM Aile Hekimliği Birimleri ( AHB) olarak geçmesi gerekmektedir.  </a:t>
            </a:r>
          </a:p>
          <a:p>
            <a:r>
              <a:rPr lang="tr-TR" dirty="0" smtClean="0"/>
              <a:t>Ayrıca </a:t>
            </a:r>
            <a:r>
              <a:rPr lang="tr-TR" dirty="0"/>
              <a:t>Sağlık Bakanlığına bağlı sağlık tesisleri arasında Aile Sağlığı Merkezi sayılmayıp </a:t>
            </a:r>
            <a:r>
              <a:rPr lang="tr-TR" dirty="0" smtClean="0"/>
              <a:t>ve bağlı kuruluşlar arasında da adının yazılmaması, </a:t>
            </a:r>
            <a:r>
              <a:rPr lang="tr-TR" dirty="0"/>
              <a:t>Aile Sağlığı </a:t>
            </a:r>
            <a:r>
              <a:rPr lang="tr-TR" dirty="0" smtClean="0"/>
              <a:t>Merkezlerinin (ASM ) </a:t>
            </a:r>
            <a:r>
              <a:rPr lang="tr-TR" dirty="0"/>
              <a:t>Sağlık Bakanlığına bağlı </a:t>
            </a:r>
            <a:r>
              <a:rPr lang="tr-TR" dirty="0" smtClean="0"/>
              <a:t>bir hizmet birimi olmadığının bir göstergesi gibi algılanmaktadır.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736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GENEL MUAYENEDE ARANACAK ŞARTLAR/ SAĞLIK SORUNLARI 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a) İşitme kaybı,</a:t>
            </a:r>
          </a:p>
          <a:p>
            <a:r>
              <a:rPr lang="tr-TR" dirty="0"/>
              <a:t> b) Günlük hayatı kısıtlayan denge problemi, baş dönmesi nedeni olabilecek bir hastalık,</a:t>
            </a:r>
          </a:p>
          <a:p>
            <a:r>
              <a:rPr lang="tr-TR" dirty="0"/>
              <a:t> c) Uyku bozukluğu (</a:t>
            </a:r>
            <a:r>
              <a:rPr lang="tr-TR" dirty="0" err="1"/>
              <a:t>Obstrüktif</a:t>
            </a:r>
            <a:r>
              <a:rPr lang="tr-TR" dirty="0"/>
              <a:t> uyku </a:t>
            </a:r>
            <a:r>
              <a:rPr lang="tr-TR" dirty="0" err="1"/>
              <a:t>apnesi</a:t>
            </a:r>
            <a:r>
              <a:rPr lang="tr-TR" dirty="0"/>
              <a:t> sendromu, gündüz aşırı uyuklama hali),</a:t>
            </a:r>
          </a:p>
          <a:p>
            <a:r>
              <a:rPr lang="tr-TR" dirty="0"/>
              <a:t> ç) </a:t>
            </a:r>
            <a:r>
              <a:rPr lang="tr-TR" dirty="0" err="1"/>
              <a:t>Malign</a:t>
            </a:r>
            <a:r>
              <a:rPr lang="tr-TR" dirty="0"/>
              <a:t> tümör hikâyesi,</a:t>
            </a:r>
          </a:p>
          <a:p>
            <a:r>
              <a:rPr lang="tr-TR" dirty="0"/>
              <a:t> d) Eklem hareketlerinde kısıtlama,</a:t>
            </a:r>
          </a:p>
          <a:p>
            <a:r>
              <a:rPr lang="tr-TR" dirty="0"/>
              <a:t> e) </a:t>
            </a:r>
            <a:r>
              <a:rPr lang="tr-TR" dirty="0" err="1"/>
              <a:t>Ekstremite</a:t>
            </a:r>
            <a:r>
              <a:rPr lang="tr-TR" dirty="0"/>
              <a:t> noksanlığı,</a:t>
            </a:r>
          </a:p>
          <a:p>
            <a:r>
              <a:rPr lang="tr-TR" dirty="0"/>
              <a:t> f) Kas, </a:t>
            </a:r>
            <a:r>
              <a:rPr lang="tr-TR" dirty="0" err="1"/>
              <a:t>tendon</a:t>
            </a:r>
            <a:r>
              <a:rPr lang="tr-TR" dirty="0"/>
              <a:t> ve bağ lezyonları,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240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GENEL MUAYENEDE ARANACAK ŞARTLAR/ SAĞLIK SORUNLARI 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g) Hipoglisemiye yol açabilecek ilaç kullanılan </a:t>
            </a:r>
            <a:r>
              <a:rPr lang="tr-TR" dirty="0" err="1"/>
              <a:t>diabetes</a:t>
            </a:r>
            <a:r>
              <a:rPr lang="tr-TR" dirty="0"/>
              <a:t> </a:t>
            </a:r>
            <a:r>
              <a:rPr lang="tr-TR" dirty="0" err="1"/>
              <a:t>mellitus</a:t>
            </a:r>
            <a:r>
              <a:rPr lang="tr-TR" dirty="0"/>
              <a:t> hastalığı,</a:t>
            </a:r>
          </a:p>
          <a:p>
            <a:r>
              <a:rPr lang="tr-TR" dirty="0"/>
              <a:t> ğ) Kalp-damar hastalığı (</a:t>
            </a:r>
            <a:r>
              <a:rPr lang="tr-TR" dirty="0" err="1"/>
              <a:t>anjinal</a:t>
            </a:r>
            <a:r>
              <a:rPr lang="tr-TR" dirty="0"/>
              <a:t> yakınma, akut koroner sendrom tanısı, </a:t>
            </a:r>
            <a:r>
              <a:rPr lang="tr-TR" dirty="0" err="1"/>
              <a:t>angioplasti</a:t>
            </a:r>
            <a:r>
              <a:rPr lang="tr-TR" dirty="0"/>
              <a:t>, kalp yetmezliği, hipertansiyon, bilinç bozukluğuna yol açabilecek ritim bozukluğu, kalıcı pil </a:t>
            </a:r>
            <a:r>
              <a:rPr lang="tr-TR" dirty="0" err="1"/>
              <a:t>implantasyonu</a:t>
            </a:r>
            <a:r>
              <a:rPr lang="tr-TR" dirty="0"/>
              <a:t>),</a:t>
            </a:r>
          </a:p>
          <a:p>
            <a:r>
              <a:rPr lang="tr-TR" dirty="0"/>
              <a:t> h) Organ yetmezliği (organ nakli geçirilmiş olması, kronik böbrek yetmezliği ve diğer hayati önemi haiz organlarda </a:t>
            </a:r>
            <a:r>
              <a:rPr lang="tr-TR" dirty="0" err="1"/>
              <a:t>dekompanse</a:t>
            </a:r>
            <a:r>
              <a:rPr lang="tr-TR" dirty="0"/>
              <a:t> yetmezlik),</a:t>
            </a:r>
          </a:p>
          <a:p>
            <a:r>
              <a:rPr lang="tr-TR" dirty="0"/>
              <a:t> ı) Santral sinir sistemi hastalıkları,</a:t>
            </a:r>
          </a:p>
          <a:p>
            <a:r>
              <a:rPr lang="tr-TR" dirty="0"/>
              <a:t> i) </a:t>
            </a:r>
            <a:r>
              <a:rPr lang="tr-TR" dirty="0" err="1"/>
              <a:t>Periferik</a:t>
            </a:r>
            <a:r>
              <a:rPr lang="tr-TR" dirty="0"/>
              <a:t> sinir sistemi hastalıkları,</a:t>
            </a:r>
          </a:p>
          <a:p>
            <a:r>
              <a:rPr lang="tr-TR" dirty="0"/>
              <a:t> j) Epilepsi,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15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GENEL MUAYENEDE ARANACAK ŞARTLAR/ SAĞLIK SORUNLARI 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/>
          </a:bodyPr>
          <a:lstStyle/>
          <a:p>
            <a:r>
              <a:rPr lang="tr-TR" dirty="0"/>
              <a:t>k) Kas hastalıkları (</a:t>
            </a:r>
            <a:r>
              <a:rPr lang="tr-TR" dirty="0" err="1"/>
              <a:t>myopati</a:t>
            </a:r>
            <a:r>
              <a:rPr lang="tr-TR" dirty="0"/>
              <a:t>, </a:t>
            </a:r>
            <a:r>
              <a:rPr lang="tr-TR" dirty="0" err="1"/>
              <a:t>progresif</a:t>
            </a:r>
            <a:r>
              <a:rPr lang="tr-TR" dirty="0"/>
              <a:t> </a:t>
            </a:r>
            <a:r>
              <a:rPr lang="tr-TR" dirty="0" err="1"/>
              <a:t>muskuler</a:t>
            </a:r>
            <a:r>
              <a:rPr lang="tr-TR" dirty="0"/>
              <a:t> </a:t>
            </a:r>
            <a:r>
              <a:rPr lang="tr-TR" dirty="0" err="1"/>
              <a:t>distrofi</a:t>
            </a:r>
            <a:r>
              <a:rPr lang="tr-TR" dirty="0"/>
              <a:t>, kas-sinir kavşak hastalıkları),</a:t>
            </a:r>
          </a:p>
          <a:p>
            <a:r>
              <a:rPr lang="tr-TR" dirty="0"/>
              <a:t> l) Ruh hastalığı (ağır akıl hastalığı, zeka geriliği, </a:t>
            </a:r>
            <a:r>
              <a:rPr lang="tr-TR" dirty="0" err="1"/>
              <a:t>demans</a:t>
            </a:r>
            <a:r>
              <a:rPr lang="tr-TR" dirty="0"/>
              <a:t>, kişilik bozukluğu, ağır davranış bozukluğu),</a:t>
            </a:r>
          </a:p>
          <a:p>
            <a:r>
              <a:rPr lang="tr-TR" dirty="0"/>
              <a:t> m) Alkol bağımlılığı,</a:t>
            </a:r>
          </a:p>
          <a:p>
            <a:r>
              <a:rPr lang="tr-TR" dirty="0"/>
              <a:t> n) </a:t>
            </a:r>
            <a:r>
              <a:rPr lang="tr-TR" dirty="0" err="1"/>
              <a:t>Psikotrop</a:t>
            </a:r>
            <a:r>
              <a:rPr lang="tr-TR" dirty="0"/>
              <a:t> madde bağımlılığı,</a:t>
            </a:r>
          </a:p>
          <a:p>
            <a:r>
              <a:rPr lang="tr-TR" dirty="0"/>
              <a:t> o) Görme derecelerinin 5 inci maddenin ikinci fıkrasına uygun,</a:t>
            </a:r>
          </a:p>
          <a:p>
            <a:r>
              <a:rPr lang="tr-TR" dirty="0"/>
              <a:t> ö) Görme alanının uygun,</a:t>
            </a:r>
          </a:p>
          <a:p>
            <a:r>
              <a:rPr lang="tr-TR" dirty="0"/>
              <a:t> p) Renk körlüğü (Herhangi bir koşul aranmadan sürücü olabilirler.),</a:t>
            </a:r>
          </a:p>
          <a:p>
            <a:r>
              <a:rPr lang="tr-TR" dirty="0"/>
              <a:t> r) Gece körlüğü (tavuk karası), gün içinde yapılan yolculuklar ile sınırlı (gün doğumundan bir saat sonra, gün batımından bir saat önce),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ANKAHED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30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122</TotalTime>
  <Words>1085</Words>
  <Application>Microsoft Office PowerPoint</Application>
  <PresentationFormat>Ekran Gösterisi (4:3)</PresentationFormat>
  <Paragraphs>129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19" baseType="lpstr">
      <vt:lpstr>Bitişiklik</vt:lpstr>
      <vt:lpstr>SÜRÜCÜ ADAYLARI VE SÜRÜCÜ MUAYENELERİ YÖNETMELİĞİ 2015-YENİ</vt:lpstr>
      <vt:lpstr>YÖNETMELİK DEĞİŞİKLİĞİ..!</vt:lpstr>
      <vt:lpstr>EHLİYET SINIFLARI </vt:lpstr>
      <vt:lpstr>EHLİYET RAPORLARI KİMLER VEREBİLİR?</vt:lpstr>
      <vt:lpstr>KİMLER VEREBİLİR ?</vt:lpstr>
      <vt:lpstr>KİMLER VEREBİLİR ?</vt:lpstr>
      <vt:lpstr>GENEL MUAYENEDE ARANACAK ŞARTLAR/ SAĞLIK SORUNLARI ?</vt:lpstr>
      <vt:lpstr>GENEL MUAYENEDE ARANACAK ŞARTLAR/ SAĞLIK SORUNLARI ?</vt:lpstr>
      <vt:lpstr>GENEL MUAYENEDE ARANACAK ŞARTLAR/ SAĞLIK SORUNLARI ?</vt:lpstr>
      <vt:lpstr>GENEL MUAYENEDE ARANACAK ŞARTLAR/ SAĞLIK SORUNLARI ?</vt:lpstr>
      <vt:lpstr>RAPORU KİM DÜZENLER ?</vt:lpstr>
      <vt:lpstr>YORUM</vt:lpstr>
      <vt:lpstr>GÖRME KESKİNLİĞİ</vt:lpstr>
      <vt:lpstr>BU RAPOR 1. BASAMAKTA  VERİLEBİLİR Mİ?</vt:lpstr>
      <vt:lpstr>NE ARAMALIYIM ?</vt:lpstr>
      <vt:lpstr>RAPORDA DİKKAT EDİLMESİ GEREKENLER </vt:lpstr>
      <vt:lpstr>RAPORDA DİKKAT EDİLMESİ GEREKENLER </vt:lpstr>
      <vt:lpstr>KAYIT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SÜRÜCÜ ADAYLARI VE SÜRÜCÜ MUAYENELERİ YÖNETMELİĞİ 2015-YENİ</dc:title>
  <dc:creator>Astante</dc:creator>
  <cp:lastModifiedBy>Astante</cp:lastModifiedBy>
  <cp:revision>11</cp:revision>
  <dcterms:created xsi:type="dcterms:W3CDTF">2015-12-29T11:21:27Z</dcterms:created>
  <dcterms:modified xsi:type="dcterms:W3CDTF">2015-12-29T13:46:21Z</dcterms:modified>
</cp:coreProperties>
</file>